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59" r:id="rId5"/>
    <p:sldId id="285" r:id="rId6"/>
    <p:sldId id="260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84" r:id="rId20"/>
    <p:sldId id="27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5C66"/>
    <a:srgbClr val="3F8B8D"/>
    <a:srgbClr val="FFB4A9"/>
    <a:srgbClr val="EEC69F"/>
    <a:srgbClr val="B2D7CE"/>
    <a:srgbClr val="90ABA3"/>
    <a:srgbClr val="6DAB97"/>
    <a:srgbClr val="7B9EB4"/>
    <a:srgbClr val="9BBBD6"/>
    <a:srgbClr val="F3E3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22F9B9-EFAA-0040-8088-855D1E2F0AFB}" type="doc">
      <dgm:prSet loTypeId="urn:microsoft.com/office/officeart/2005/8/layout/radial4" loCatId="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F0C14793-C536-D445-80BC-AADA2469E679}">
      <dgm:prSet phldrT="[Text]"/>
      <dgm:spPr>
        <a:noFill/>
        <a:ln w="22225" cmpd="sng">
          <a:solidFill>
            <a:srgbClr val="3F8B8D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Awkward Writing</a:t>
          </a:r>
        </a:p>
      </dgm:t>
    </dgm:pt>
    <dgm:pt modelId="{2AAD1AEB-1510-4F43-89FA-6907AAB89A82}" type="parTrans" cxnId="{A1E2A22F-40FB-954C-A500-92B2A3E3B004}">
      <dgm:prSet/>
      <dgm:spPr/>
      <dgm:t>
        <a:bodyPr/>
        <a:lstStyle/>
        <a:p>
          <a:endParaRPr lang="en-US"/>
        </a:p>
      </dgm:t>
    </dgm:pt>
    <dgm:pt modelId="{52A402D8-BBCC-6942-804E-E89CD68470AB}" type="sibTrans" cxnId="{A1E2A22F-40FB-954C-A500-92B2A3E3B004}">
      <dgm:prSet/>
      <dgm:spPr/>
      <dgm:t>
        <a:bodyPr/>
        <a:lstStyle/>
        <a:p>
          <a:endParaRPr lang="en-US"/>
        </a:p>
      </dgm:t>
    </dgm:pt>
    <dgm:pt modelId="{1462995D-7618-3D4F-8E92-607B8E7B1EF7}">
      <dgm:prSet phldrT="[Text]"/>
      <dgm:spPr>
        <a:solidFill>
          <a:srgbClr val="3F8B8D"/>
        </a:solidFill>
      </dgm:spPr>
      <dgm:t>
        <a:bodyPr/>
        <a:lstStyle/>
        <a:p>
          <a:r>
            <a:rPr lang="en-US" b="1" dirty="0"/>
            <a:t>Tone</a:t>
          </a:r>
        </a:p>
      </dgm:t>
    </dgm:pt>
    <dgm:pt modelId="{DB13B022-C06A-E44C-84F7-0F7EDC7A33D2}" type="parTrans" cxnId="{300D5305-1F77-C346-B918-CCD609A7FB79}">
      <dgm:prSet/>
      <dgm:spPr>
        <a:solidFill>
          <a:srgbClr val="285C66"/>
        </a:solidFill>
      </dgm:spPr>
      <dgm:t>
        <a:bodyPr/>
        <a:lstStyle/>
        <a:p>
          <a:endParaRPr lang="en-US"/>
        </a:p>
      </dgm:t>
    </dgm:pt>
    <dgm:pt modelId="{72096F8C-D391-AD42-BDA2-7B7DEDB7A00B}" type="sibTrans" cxnId="{300D5305-1F77-C346-B918-CCD609A7FB79}">
      <dgm:prSet/>
      <dgm:spPr/>
      <dgm:t>
        <a:bodyPr/>
        <a:lstStyle/>
        <a:p>
          <a:endParaRPr lang="en-US"/>
        </a:p>
      </dgm:t>
    </dgm:pt>
    <dgm:pt modelId="{68A7A206-7EE3-254C-82BB-83B034267F7D}">
      <dgm:prSet phldrT="[Text]"/>
      <dgm:spPr>
        <a:solidFill>
          <a:srgbClr val="3F8B8D"/>
        </a:solidFill>
      </dgm:spPr>
      <dgm:t>
        <a:bodyPr/>
        <a:lstStyle/>
        <a:p>
          <a:r>
            <a:rPr lang="en-US" b="1" dirty="0"/>
            <a:t>Formality</a:t>
          </a:r>
        </a:p>
      </dgm:t>
    </dgm:pt>
    <dgm:pt modelId="{04EA3464-4D8B-194C-99F1-0D409E83B8CE}" type="parTrans" cxnId="{066D7225-F2CD-4443-B2C6-F0AE89668AC1}">
      <dgm:prSet/>
      <dgm:spPr>
        <a:solidFill>
          <a:srgbClr val="285C66"/>
        </a:solidFill>
      </dgm:spPr>
      <dgm:t>
        <a:bodyPr/>
        <a:lstStyle/>
        <a:p>
          <a:endParaRPr lang="en-US"/>
        </a:p>
      </dgm:t>
    </dgm:pt>
    <dgm:pt modelId="{A0B540BF-EB44-0643-BC8A-56419AB335A9}" type="sibTrans" cxnId="{066D7225-F2CD-4443-B2C6-F0AE89668AC1}">
      <dgm:prSet/>
      <dgm:spPr/>
      <dgm:t>
        <a:bodyPr/>
        <a:lstStyle/>
        <a:p>
          <a:endParaRPr lang="en-US"/>
        </a:p>
      </dgm:t>
    </dgm:pt>
    <dgm:pt modelId="{38AD5F79-9E63-6248-B67F-0802048CF6DB}">
      <dgm:prSet phldrT="[Text]"/>
      <dgm:spPr>
        <a:solidFill>
          <a:srgbClr val="3F8B8D"/>
        </a:solidFill>
      </dgm:spPr>
      <dgm:t>
        <a:bodyPr/>
        <a:lstStyle/>
        <a:p>
          <a:r>
            <a:rPr lang="en-US" b="1" dirty="0"/>
            <a:t>Complexity</a:t>
          </a:r>
        </a:p>
      </dgm:t>
    </dgm:pt>
    <dgm:pt modelId="{5FDDCB99-1DA5-AC4D-A5A3-D3873213F7B1}" type="parTrans" cxnId="{55AC20E5-8A91-A24E-8C79-F13C9DFEE563}">
      <dgm:prSet/>
      <dgm:spPr>
        <a:solidFill>
          <a:srgbClr val="285C66"/>
        </a:solidFill>
      </dgm:spPr>
      <dgm:t>
        <a:bodyPr/>
        <a:lstStyle/>
        <a:p>
          <a:endParaRPr lang="en-US"/>
        </a:p>
      </dgm:t>
    </dgm:pt>
    <dgm:pt modelId="{770E64F2-5820-5746-B694-4B148B3E0CA2}" type="sibTrans" cxnId="{55AC20E5-8A91-A24E-8C79-F13C9DFEE563}">
      <dgm:prSet/>
      <dgm:spPr/>
      <dgm:t>
        <a:bodyPr/>
        <a:lstStyle/>
        <a:p>
          <a:endParaRPr lang="en-US"/>
        </a:p>
      </dgm:t>
    </dgm:pt>
    <dgm:pt modelId="{B048AD8A-27FF-9948-BD74-B02077265188}" type="pres">
      <dgm:prSet presAssocID="{4D22F9B9-EFAA-0040-8088-855D1E2F0AF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662A049-E2B4-C047-9DEB-B3D1A9708484}" type="pres">
      <dgm:prSet presAssocID="{F0C14793-C536-D445-80BC-AADA2469E679}" presName="centerShape" presStyleLbl="node0" presStyleIdx="0" presStyleCnt="1"/>
      <dgm:spPr/>
    </dgm:pt>
    <dgm:pt modelId="{01BE90FA-7E65-DC4D-89A0-C97420CF1BA6}" type="pres">
      <dgm:prSet presAssocID="{DB13B022-C06A-E44C-84F7-0F7EDC7A33D2}" presName="parTrans" presStyleLbl="bgSibTrans2D1" presStyleIdx="0" presStyleCnt="3"/>
      <dgm:spPr/>
    </dgm:pt>
    <dgm:pt modelId="{D9F4C08D-40ED-6340-938F-DD8AA6E9D08C}" type="pres">
      <dgm:prSet presAssocID="{1462995D-7618-3D4F-8E92-607B8E7B1EF7}" presName="node" presStyleLbl="node1" presStyleIdx="0" presStyleCnt="3">
        <dgm:presLayoutVars>
          <dgm:bulletEnabled val="1"/>
        </dgm:presLayoutVars>
      </dgm:prSet>
      <dgm:spPr/>
    </dgm:pt>
    <dgm:pt modelId="{C3F370BF-1531-8B44-81EF-FA08CF59B260}" type="pres">
      <dgm:prSet presAssocID="{04EA3464-4D8B-194C-99F1-0D409E83B8CE}" presName="parTrans" presStyleLbl="bgSibTrans2D1" presStyleIdx="1" presStyleCnt="3"/>
      <dgm:spPr/>
    </dgm:pt>
    <dgm:pt modelId="{558A5E77-EF1D-A941-99B0-4ACFA84F93A6}" type="pres">
      <dgm:prSet presAssocID="{68A7A206-7EE3-254C-82BB-83B034267F7D}" presName="node" presStyleLbl="node1" presStyleIdx="1" presStyleCnt="3">
        <dgm:presLayoutVars>
          <dgm:bulletEnabled val="1"/>
        </dgm:presLayoutVars>
      </dgm:prSet>
      <dgm:spPr/>
    </dgm:pt>
    <dgm:pt modelId="{BB216A7A-6073-D346-BB75-4CD559060716}" type="pres">
      <dgm:prSet presAssocID="{5FDDCB99-1DA5-AC4D-A5A3-D3873213F7B1}" presName="parTrans" presStyleLbl="bgSibTrans2D1" presStyleIdx="2" presStyleCnt="3"/>
      <dgm:spPr/>
    </dgm:pt>
    <dgm:pt modelId="{E2D43BEC-5EC6-3745-8FA1-582DC8F291E8}" type="pres">
      <dgm:prSet presAssocID="{38AD5F79-9E63-6248-B67F-0802048CF6DB}" presName="node" presStyleLbl="node1" presStyleIdx="2" presStyleCnt="3">
        <dgm:presLayoutVars>
          <dgm:bulletEnabled val="1"/>
        </dgm:presLayoutVars>
      </dgm:prSet>
      <dgm:spPr/>
    </dgm:pt>
  </dgm:ptLst>
  <dgm:cxnLst>
    <dgm:cxn modelId="{300D5305-1F77-C346-B918-CCD609A7FB79}" srcId="{F0C14793-C536-D445-80BC-AADA2469E679}" destId="{1462995D-7618-3D4F-8E92-607B8E7B1EF7}" srcOrd="0" destOrd="0" parTransId="{DB13B022-C06A-E44C-84F7-0F7EDC7A33D2}" sibTransId="{72096F8C-D391-AD42-BDA2-7B7DEDB7A00B}"/>
    <dgm:cxn modelId="{2FA7AA07-50F9-5144-A97C-161EA8523D52}" type="presOf" srcId="{04EA3464-4D8B-194C-99F1-0D409E83B8CE}" destId="{C3F370BF-1531-8B44-81EF-FA08CF59B260}" srcOrd="0" destOrd="0" presId="urn:microsoft.com/office/officeart/2005/8/layout/radial4"/>
    <dgm:cxn modelId="{066D7225-F2CD-4443-B2C6-F0AE89668AC1}" srcId="{F0C14793-C536-D445-80BC-AADA2469E679}" destId="{68A7A206-7EE3-254C-82BB-83B034267F7D}" srcOrd="1" destOrd="0" parTransId="{04EA3464-4D8B-194C-99F1-0D409E83B8CE}" sibTransId="{A0B540BF-EB44-0643-BC8A-56419AB335A9}"/>
    <dgm:cxn modelId="{A1E2A22F-40FB-954C-A500-92B2A3E3B004}" srcId="{4D22F9B9-EFAA-0040-8088-855D1E2F0AFB}" destId="{F0C14793-C536-D445-80BC-AADA2469E679}" srcOrd="0" destOrd="0" parTransId="{2AAD1AEB-1510-4F43-89FA-6907AAB89A82}" sibTransId="{52A402D8-BBCC-6942-804E-E89CD68470AB}"/>
    <dgm:cxn modelId="{0A3E1239-AD3D-0942-B27B-1951C8C9E24A}" type="presOf" srcId="{DB13B022-C06A-E44C-84F7-0F7EDC7A33D2}" destId="{01BE90FA-7E65-DC4D-89A0-C97420CF1BA6}" srcOrd="0" destOrd="0" presId="urn:microsoft.com/office/officeart/2005/8/layout/radial4"/>
    <dgm:cxn modelId="{83385263-26CF-CF49-9C11-D85B2685DF1D}" type="presOf" srcId="{F0C14793-C536-D445-80BC-AADA2469E679}" destId="{C662A049-E2B4-C047-9DEB-B3D1A9708484}" srcOrd="0" destOrd="0" presId="urn:microsoft.com/office/officeart/2005/8/layout/radial4"/>
    <dgm:cxn modelId="{63E0E793-19D8-D94E-BADD-BE1325BDCAE1}" type="presOf" srcId="{38AD5F79-9E63-6248-B67F-0802048CF6DB}" destId="{E2D43BEC-5EC6-3745-8FA1-582DC8F291E8}" srcOrd="0" destOrd="0" presId="urn:microsoft.com/office/officeart/2005/8/layout/radial4"/>
    <dgm:cxn modelId="{53A2A3AB-B77E-BE48-B8C6-80C72712C4D7}" type="presOf" srcId="{5FDDCB99-1DA5-AC4D-A5A3-D3873213F7B1}" destId="{BB216A7A-6073-D346-BB75-4CD559060716}" srcOrd="0" destOrd="0" presId="urn:microsoft.com/office/officeart/2005/8/layout/radial4"/>
    <dgm:cxn modelId="{0B9232B0-4665-2E47-AF64-A90397DE6286}" type="presOf" srcId="{1462995D-7618-3D4F-8E92-607B8E7B1EF7}" destId="{D9F4C08D-40ED-6340-938F-DD8AA6E9D08C}" srcOrd="0" destOrd="0" presId="urn:microsoft.com/office/officeart/2005/8/layout/radial4"/>
    <dgm:cxn modelId="{F3B7EAB8-CF7D-CB40-9933-5376A92BCBBA}" type="presOf" srcId="{4D22F9B9-EFAA-0040-8088-855D1E2F0AFB}" destId="{B048AD8A-27FF-9948-BD74-B02077265188}" srcOrd="0" destOrd="0" presId="urn:microsoft.com/office/officeart/2005/8/layout/radial4"/>
    <dgm:cxn modelId="{D2ABD9BF-A7DB-4A4C-AAE9-7C6CA620A0E4}" type="presOf" srcId="{68A7A206-7EE3-254C-82BB-83B034267F7D}" destId="{558A5E77-EF1D-A941-99B0-4ACFA84F93A6}" srcOrd="0" destOrd="0" presId="urn:microsoft.com/office/officeart/2005/8/layout/radial4"/>
    <dgm:cxn modelId="{55AC20E5-8A91-A24E-8C79-F13C9DFEE563}" srcId="{F0C14793-C536-D445-80BC-AADA2469E679}" destId="{38AD5F79-9E63-6248-B67F-0802048CF6DB}" srcOrd="2" destOrd="0" parTransId="{5FDDCB99-1DA5-AC4D-A5A3-D3873213F7B1}" sibTransId="{770E64F2-5820-5746-B694-4B148B3E0CA2}"/>
    <dgm:cxn modelId="{41F7F1EA-F817-8040-98EF-6242D5695B22}" type="presParOf" srcId="{B048AD8A-27FF-9948-BD74-B02077265188}" destId="{C662A049-E2B4-C047-9DEB-B3D1A9708484}" srcOrd="0" destOrd="0" presId="urn:microsoft.com/office/officeart/2005/8/layout/radial4"/>
    <dgm:cxn modelId="{142649E4-F53C-034F-854A-4B24A21A0244}" type="presParOf" srcId="{B048AD8A-27FF-9948-BD74-B02077265188}" destId="{01BE90FA-7E65-DC4D-89A0-C97420CF1BA6}" srcOrd="1" destOrd="0" presId="urn:microsoft.com/office/officeart/2005/8/layout/radial4"/>
    <dgm:cxn modelId="{F187A8F7-7359-C14E-BA1B-2243102AB5DB}" type="presParOf" srcId="{B048AD8A-27FF-9948-BD74-B02077265188}" destId="{D9F4C08D-40ED-6340-938F-DD8AA6E9D08C}" srcOrd="2" destOrd="0" presId="urn:microsoft.com/office/officeart/2005/8/layout/radial4"/>
    <dgm:cxn modelId="{20B6BA3B-D763-AE43-9C97-AA1E3ECE04DB}" type="presParOf" srcId="{B048AD8A-27FF-9948-BD74-B02077265188}" destId="{C3F370BF-1531-8B44-81EF-FA08CF59B260}" srcOrd="3" destOrd="0" presId="urn:microsoft.com/office/officeart/2005/8/layout/radial4"/>
    <dgm:cxn modelId="{457335C0-AD38-4D4B-9622-1CBD6FA6870B}" type="presParOf" srcId="{B048AD8A-27FF-9948-BD74-B02077265188}" destId="{558A5E77-EF1D-A941-99B0-4ACFA84F93A6}" srcOrd="4" destOrd="0" presId="urn:microsoft.com/office/officeart/2005/8/layout/radial4"/>
    <dgm:cxn modelId="{22227884-D5E0-5E43-9CA6-C674AF2BF716}" type="presParOf" srcId="{B048AD8A-27FF-9948-BD74-B02077265188}" destId="{BB216A7A-6073-D346-BB75-4CD559060716}" srcOrd="5" destOrd="0" presId="urn:microsoft.com/office/officeart/2005/8/layout/radial4"/>
    <dgm:cxn modelId="{AD4E338A-50F7-AF4B-967B-802D1F5D7E90}" type="presParOf" srcId="{B048AD8A-27FF-9948-BD74-B02077265188}" destId="{E2D43BEC-5EC6-3745-8FA1-582DC8F291E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62A049-E2B4-C047-9DEB-B3D1A9708484}">
      <dsp:nvSpPr>
        <dsp:cNvPr id="0" name=""/>
        <dsp:cNvSpPr/>
      </dsp:nvSpPr>
      <dsp:spPr>
        <a:xfrm>
          <a:off x="2874010" y="3036805"/>
          <a:ext cx="2379980" cy="2379980"/>
        </a:xfrm>
        <a:prstGeom prst="ellipse">
          <a:avLst/>
        </a:prstGeom>
        <a:noFill/>
        <a:ln w="22225" cmpd="sng">
          <a:solidFill>
            <a:srgbClr val="3F8B8D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</a:rPr>
            <a:t>Awkward Writing</a:t>
          </a:r>
        </a:p>
      </dsp:txBody>
      <dsp:txXfrm>
        <a:off x="3222550" y="3385345"/>
        <a:ext cx="1682900" cy="1682900"/>
      </dsp:txXfrm>
    </dsp:sp>
    <dsp:sp modelId="{01BE90FA-7E65-DC4D-89A0-C97420CF1BA6}">
      <dsp:nvSpPr>
        <dsp:cNvPr id="0" name=""/>
        <dsp:cNvSpPr/>
      </dsp:nvSpPr>
      <dsp:spPr>
        <a:xfrm rot="12900000">
          <a:off x="1161933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rgbClr val="285C6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F4C08D-40ED-6340-938F-DD8AA6E9D08C}">
      <dsp:nvSpPr>
        <dsp:cNvPr id="0" name=""/>
        <dsp:cNvSpPr/>
      </dsp:nvSpPr>
      <dsp:spPr>
        <a:xfrm>
          <a:off x="213498" y="1417830"/>
          <a:ext cx="2260981" cy="1808784"/>
        </a:xfrm>
        <a:prstGeom prst="roundRect">
          <a:avLst>
            <a:gd name="adj" fmla="val 10000"/>
          </a:avLst>
        </a:prstGeom>
        <a:solidFill>
          <a:srgbClr val="3F8B8D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/>
            <a:t>Tone</a:t>
          </a:r>
        </a:p>
      </dsp:txBody>
      <dsp:txXfrm>
        <a:off x="266475" y="1470807"/>
        <a:ext cx="2155027" cy="1702830"/>
      </dsp:txXfrm>
    </dsp:sp>
    <dsp:sp modelId="{C3F370BF-1531-8B44-81EF-FA08CF59B260}">
      <dsp:nvSpPr>
        <dsp:cNvPr id="0" name=""/>
        <dsp:cNvSpPr/>
      </dsp:nvSpPr>
      <dsp:spPr>
        <a:xfrm rot="16200000">
          <a:off x="3057324" y="1573802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rgbClr val="285C6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8A5E77-EF1D-A941-99B0-4ACFA84F93A6}">
      <dsp:nvSpPr>
        <dsp:cNvPr id="0" name=""/>
        <dsp:cNvSpPr/>
      </dsp:nvSpPr>
      <dsp:spPr>
        <a:xfrm>
          <a:off x="2933509" y="1881"/>
          <a:ext cx="2260981" cy="1808784"/>
        </a:xfrm>
        <a:prstGeom prst="roundRect">
          <a:avLst>
            <a:gd name="adj" fmla="val 10000"/>
          </a:avLst>
        </a:prstGeom>
        <a:solidFill>
          <a:srgbClr val="3F8B8D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/>
            <a:t>Formality</a:t>
          </a:r>
        </a:p>
      </dsp:txBody>
      <dsp:txXfrm>
        <a:off x="2986486" y="54858"/>
        <a:ext cx="2155027" cy="1702830"/>
      </dsp:txXfrm>
    </dsp:sp>
    <dsp:sp modelId="{BB216A7A-6073-D346-BB75-4CD559060716}">
      <dsp:nvSpPr>
        <dsp:cNvPr id="0" name=""/>
        <dsp:cNvSpPr/>
      </dsp:nvSpPr>
      <dsp:spPr>
        <a:xfrm rot="19500000">
          <a:off x="4952715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rgbClr val="285C6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D43BEC-5EC6-3745-8FA1-582DC8F291E8}">
      <dsp:nvSpPr>
        <dsp:cNvPr id="0" name=""/>
        <dsp:cNvSpPr/>
      </dsp:nvSpPr>
      <dsp:spPr>
        <a:xfrm>
          <a:off x="5653520" y="1417830"/>
          <a:ext cx="2260981" cy="1808784"/>
        </a:xfrm>
        <a:prstGeom prst="roundRect">
          <a:avLst>
            <a:gd name="adj" fmla="val 10000"/>
          </a:avLst>
        </a:prstGeom>
        <a:solidFill>
          <a:srgbClr val="3F8B8D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 dirty="0"/>
            <a:t>Complexity</a:t>
          </a:r>
        </a:p>
      </dsp:txBody>
      <dsp:txXfrm>
        <a:off x="5706497" y="1470807"/>
        <a:ext cx="2155027" cy="1702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Determining a Writing Style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Dependent Clauses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7D56F4-992C-4DF7-8E36-3C992EFDA47F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9922B8-1382-4540-9CCF-6C577C114F0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C4939D2-6D6C-4774-916A-A58678AD2CA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Contain subject and verb but not a complete thought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3785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655DEDC-2181-4887-9012-35E14A437768}"/>
              </a:ext>
            </a:extLst>
          </p:cNvPr>
          <p:cNvSpPr/>
          <p:nvPr/>
        </p:nvSpPr>
        <p:spPr>
          <a:xfrm>
            <a:off x="5376434" y="3519343"/>
            <a:ext cx="1747572" cy="437515"/>
          </a:xfrm>
          <a:prstGeom prst="roundRect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Prepositional 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7D56F4-992C-4DF7-8E36-3C992EFDA47F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9922B8-1382-4540-9CCF-6C577C114F0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C4939D2-6D6C-4774-916A-A58678AD2CA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Group of words that start with prepositions</a:t>
              </a:r>
            </a:p>
          </p:txBody>
        </p:sp>
      </p:grp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E8A41DB-F0BC-448A-8834-CD74E349852D}"/>
              </a:ext>
            </a:extLst>
          </p:cNvPr>
          <p:cNvSpPr/>
          <p:nvPr/>
        </p:nvSpPr>
        <p:spPr>
          <a:xfrm>
            <a:off x="2157044" y="3519343"/>
            <a:ext cx="885414" cy="437515"/>
          </a:xfrm>
          <a:prstGeom prst="roundRect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251938B-9920-45B3-98A9-EE3E0E27BF25}"/>
              </a:ext>
            </a:extLst>
          </p:cNvPr>
          <p:cNvSpPr/>
          <p:nvPr/>
        </p:nvSpPr>
        <p:spPr>
          <a:xfrm>
            <a:off x="3191084" y="3519343"/>
            <a:ext cx="2036724" cy="437515"/>
          </a:xfrm>
          <a:prstGeom prst="roundRect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AE93C6-E6E1-4552-9773-788364EF59EA}"/>
              </a:ext>
            </a:extLst>
          </p:cNvPr>
          <p:cNvSpPr txBox="1"/>
          <p:nvPr/>
        </p:nvSpPr>
        <p:spPr>
          <a:xfrm>
            <a:off x="2192213" y="3229287"/>
            <a:ext cx="7807571" cy="72757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  <a:spcAft>
                <a:spcPts val="1800"/>
              </a:spcAft>
            </a:pPr>
            <a:r>
              <a:rPr lang="en-US" sz="2400" dirty="0">
                <a:solidFill>
                  <a:schemeClr val="bg1"/>
                </a:solidFill>
              </a:rPr>
              <a:t>I like,</a:t>
            </a:r>
            <a:r>
              <a:rPr lang="en-US" sz="2400" dirty="0">
                <a:solidFill>
                  <a:srgbClr val="323542"/>
                </a:solidFill>
              </a:rPr>
              <a:t>     </a:t>
            </a:r>
            <a:r>
              <a:rPr lang="en-US" sz="2400" dirty="0">
                <a:solidFill>
                  <a:schemeClr val="bg1"/>
                </a:solidFill>
              </a:rPr>
              <a:t>but do not love,   nor do I hate, </a:t>
            </a:r>
            <a:r>
              <a:rPr lang="en-US" sz="2400" dirty="0">
                <a:solidFill>
                  <a:srgbClr val="323542"/>
                </a:solidFill>
              </a:rPr>
              <a:t>carrot cake.</a:t>
            </a:r>
          </a:p>
        </p:txBody>
      </p:sp>
    </p:spTree>
    <p:extLst>
      <p:ext uri="{BB962C8B-B14F-4D97-AF65-F5344CB8AC3E}">
        <p14:creationId xmlns:p14="http://schemas.microsoft.com/office/powerpoint/2010/main" val="536909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Passive and Active Voice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9E41042-FF91-4D83-96B8-11D24CEF0013}"/>
              </a:ext>
            </a:extLst>
          </p:cNvPr>
          <p:cNvGrpSpPr/>
          <p:nvPr/>
        </p:nvGrpSpPr>
        <p:grpSpPr>
          <a:xfrm>
            <a:off x="2291769" y="1603878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7109BBF1-2402-4773-9BEC-68EC36ABBEA5}"/>
                </a:ext>
              </a:extLst>
            </p:cNvPr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0639D62-2228-4E0B-B423-9C2DC242C7AC}"/>
                  </a:ext>
                </a:extLst>
              </p:cNvPr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A6EA898-CEC1-4323-AFE3-B1E8941496DB}"/>
                  </a:ext>
                </a:extLst>
              </p:cNvPr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F7B932F8-2072-4A76-A801-7A25371D7EDF}"/>
                  </a:ext>
                </a:extLst>
              </p:cNvPr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8663827-080F-4B8E-9862-B16F2A8130C1}"/>
                </a:ext>
              </a:extLst>
            </p:cNvPr>
            <p:cNvSpPr txBox="1"/>
            <p:nvPr/>
          </p:nvSpPr>
          <p:spPr>
            <a:xfrm>
              <a:off x="790215" y="2072395"/>
              <a:ext cx="3325552" cy="6814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bg1"/>
                  </a:solidFill>
                </a:rPr>
                <a:t>Passive Voice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34FD1E6-9E0E-44E3-A82D-8F4C7F73C479}"/>
                </a:ext>
              </a:extLst>
            </p:cNvPr>
            <p:cNvSpPr txBox="1"/>
            <p:nvPr/>
          </p:nvSpPr>
          <p:spPr>
            <a:xfrm>
              <a:off x="5057478" y="2072394"/>
              <a:ext cx="3325552" cy="6814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bg1"/>
                  </a:solidFill>
                </a:rPr>
                <a:t>Active Voice</a:t>
              </a:r>
            </a:p>
          </p:txBody>
        </p:sp>
      </p:grp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90C6089-868E-4542-B26A-CA3545FE68B4}"/>
              </a:ext>
            </a:extLst>
          </p:cNvPr>
          <p:cNvSpPr/>
          <p:nvPr/>
        </p:nvSpPr>
        <p:spPr>
          <a:xfrm>
            <a:off x="3154629" y="2810551"/>
            <a:ext cx="2037280" cy="144180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Subject of the sentence </a:t>
            </a:r>
            <a:r>
              <a:rPr lang="en-US" b="1" dirty="0">
                <a:solidFill>
                  <a:schemeClr val="tx1"/>
                </a:solidFill>
              </a:rPr>
              <a:t>receives </a:t>
            </a:r>
            <a:r>
              <a:rPr lang="en-US" dirty="0">
                <a:solidFill>
                  <a:schemeClr val="tx1"/>
                </a:solidFill>
              </a:rPr>
              <a:t>the action of the verb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E3B385B-C0D2-4B2F-9D02-5A4EAF2295FF}"/>
              </a:ext>
            </a:extLst>
          </p:cNvPr>
          <p:cNvSpPr/>
          <p:nvPr/>
        </p:nvSpPr>
        <p:spPr>
          <a:xfrm>
            <a:off x="7001041" y="2801700"/>
            <a:ext cx="2037280" cy="144180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Subject of the sentence </a:t>
            </a:r>
            <a:r>
              <a:rPr lang="en-US" b="1" dirty="0">
                <a:solidFill>
                  <a:schemeClr val="tx1"/>
                </a:solidFill>
              </a:rPr>
              <a:t>performs </a:t>
            </a:r>
            <a:r>
              <a:rPr lang="en-US" dirty="0">
                <a:solidFill>
                  <a:schemeClr val="tx1"/>
                </a:solidFill>
              </a:rPr>
              <a:t>the action of the verb</a:t>
            </a:r>
          </a:p>
        </p:txBody>
      </p:sp>
    </p:spTree>
    <p:extLst>
      <p:ext uri="{BB962C8B-B14F-4D97-AF65-F5344CB8AC3E}">
        <p14:creationId xmlns:p14="http://schemas.microsoft.com/office/powerpoint/2010/main" val="2839473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Arrow: Right 2">
            <a:extLst>
              <a:ext uri="{FF2B5EF4-FFF2-40B4-BE49-F238E27FC236}">
                <a16:creationId xmlns:a16="http://schemas.microsoft.com/office/drawing/2014/main" id="{A016BF43-DDAF-4B62-9732-0C9FEE812ACB}"/>
              </a:ext>
            </a:extLst>
          </p:cNvPr>
          <p:cNvSpPr/>
          <p:nvPr/>
        </p:nvSpPr>
        <p:spPr>
          <a:xfrm>
            <a:off x="1803862" y="1383374"/>
            <a:ext cx="3208712" cy="1711944"/>
          </a:xfrm>
          <a:prstGeom prst="rightArrow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Passive Voice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0B66FD5-29A3-47ED-80D8-7E915FE552F5}"/>
              </a:ext>
            </a:extLst>
          </p:cNvPr>
          <p:cNvSpPr/>
          <p:nvPr/>
        </p:nvSpPr>
        <p:spPr>
          <a:xfrm>
            <a:off x="1803862" y="3586249"/>
            <a:ext cx="3208712" cy="1711944"/>
          </a:xfrm>
          <a:prstGeom prst="rightArrow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Active Voice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DB374AC-8FDD-4510-84A1-6F4841F08DEB}"/>
              </a:ext>
            </a:extLst>
          </p:cNvPr>
          <p:cNvGrpSpPr/>
          <p:nvPr/>
        </p:nvGrpSpPr>
        <p:grpSpPr>
          <a:xfrm>
            <a:off x="6267796" y="1835878"/>
            <a:ext cx="3957032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5F7DF0F-0EEC-4E50-BB52-25BC6944578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EDD8121-1D9E-48C6-B2B2-E919AB30B426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The picture was drawn by Johnny.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2B65658-ADB8-46AA-9162-95FF4F49DFF1}"/>
              </a:ext>
            </a:extLst>
          </p:cNvPr>
          <p:cNvGrpSpPr/>
          <p:nvPr/>
        </p:nvGrpSpPr>
        <p:grpSpPr>
          <a:xfrm>
            <a:off x="6267796" y="4038753"/>
            <a:ext cx="3957032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23C032C-555C-418E-B1B5-895CCE36D34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A3CE51F-00A8-4211-BF36-491F56B74955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Johnny drew the picture.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4454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DB374AC-8FDD-4510-84A1-6F4841F08DEB}"/>
              </a:ext>
            </a:extLst>
          </p:cNvPr>
          <p:cNvGrpSpPr/>
          <p:nvPr/>
        </p:nvGrpSpPr>
        <p:grpSpPr>
          <a:xfrm>
            <a:off x="2313709" y="1383374"/>
            <a:ext cx="7564582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5F7DF0F-0EEC-4E50-BB52-25BC6944578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EDD8121-1D9E-48C6-B2B2-E919AB30B426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Level of style your writing adheres 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8429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DB374AC-8FDD-4510-84A1-6F4841F08DEB}"/>
              </a:ext>
            </a:extLst>
          </p:cNvPr>
          <p:cNvGrpSpPr/>
          <p:nvPr/>
        </p:nvGrpSpPr>
        <p:grpSpPr>
          <a:xfrm>
            <a:off x="2313709" y="1383374"/>
            <a:ext cx="7564582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5F7DF0F-0EEC-4E50-BB52-25BC6944578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EDD8121-1D9E-48C6-B2B2-E919AB30B426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Level of style your writing adheres to</a:t>
              </a:r>
            </a:p>
          </p:txBody>
        </p:sp>
      </p:grp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CB19758-56CF-4086-8F79-34883468F5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254358"/>
              </p:ext>
            </p:extLst>
          </p:nvPr>
        </p:nvGraphicFramePr>
        <p:xfrm>
          <a:off x="4167447" y="2834040"/>
          <a:ext cx="1928553" cy="590203"/>
        </p:xfrm>
        <a:graphic>
          <a:graphicData uri="http://schemas.openxmlformats.org/drawingml/2006/table">
            <a:tbl>
              <a:tblPr/>
              <a:tblGrid>
                <a:gridCol w="1928553">
                  <a:extLst>
                    <a:ext uri="{9D8B030D-6E8A-4147-A177-3AD203B41FA5}">
                      <a16:colId xmlns:a16="http://schemas.microsoft.com/office/drawing/2014/main" val="309541414"/>
                    </a:ext>
                  </a:extLst>
                </a:gridCol>
              </a:tblGrid>
              <a:tr h="590203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Formal</a:t>
                      </a:r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F8B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52077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9DCC994-5DCD-43FE-BB4F-166C335DF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358847"/>
              </p:ext>
            </p:extLst>
          </p:nvPr>
        </p:nvGraphicFramePr>
        <p:xfrm>
          <a:off x="6096000" y="2834040"/>
          <a:ext cx="1928553" cy="590203"/>
        </p:xfrm>
        <a:graphic>
          <a:graphicData uri="http://schemas.openxmlformats.org/drawingml/2006/table">
            <a:tbl>
              <a:tblPr/>
              <a:tblGrid>
                <a:gridCol w="1928553">
                  <a:extLst>
                    <a:ext uri="{9D8B030D-6E8A-4147-A177-3AD203B41FA5}">
                      <a16:colId xmlns:a16="http://schemas.microsoft.com/office/drawing/2014/main" val="309541414"/>
                    </a:ext>
                  </a:extLst>
                </a:gridCol>
              </a:tblGrid>
              <a:tr h="590203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bg1"/>
                          </a:solidFill>
                        </a:rPr>
                        <a:t>Informal</a:t>
                      </a:r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F8B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52077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E8BFA2C-8F5E-48B4-B99A-D52218D042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047383"/>
              </p:ext>
            </p:extLst>
          </p:nvPr>
        </p:nvGraphicFramePr>
        <p:xfrm>
          <a:off x="4167447" y="3433758"/>
          <a:ext cx="1928553" cy="640080"/>
        </p:xfrm>
        <a:graphic>
          <a:graphicData uri="http://schemas.openxmlformats.org/drawingml/2006/table">
            <a:tbl>
              <a:tblPr/>
              <a:tblGrid>
                <a:gridCol w="1928553">
                  <a:extLst>
                    <a:ext uri="{9D8B030D-6E8A-4147-A177-3AD203B41FA5}">
                      <a16:colId xmlns:a16="http://schemas.microsoft.com/office/drawing/2014/main" val="330998401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Academic Paper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285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37942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187B559-0B79-4451-B038-2FE2634FF1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805417"/>
              </p:ext>
            </p:extLst>
          </p:nvPr>
        </p:nvGraphicFramePr>
        <p:xfrm>
          <a:off x="6095999" y="3440264"/>
          <a:ext cx="1928553" cy="630564"/>
        </p:xfrm>
        <a:graphic>
          <a:graphicData uri="http://schemas.openxmlformats.org/drawingml/2006/table">
            <a:tbl>
              <a:tblPr/>
              <a:tblGrid>
                <a:gridCol w="1928553">
                  <a:extLst>
                    <a:ext uri="{9D8B030D-6E8A-4147-A177-3AD203B41FA5}">
                      <a16:colId xmlns:a16="http://schemas.microsoft.com/office/drawing/2014/main" val="3309984015"/>
                    </a:ext>
                  </a:extLst>
                </a:gridCol>
              </a:tblGrid>
              <a:tr h="63056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Personal Narrative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285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37942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6F37528-DED7-4C33-9566-BAB1F42966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025789"/>
              </p:ext>
            </p:extLst>
          </p:nvPr>
        </p:nvGraphicFramePr>
        <p:xfrm>
          <a:off x="4167447" y="4073837"/>
          <a:ext cx="1928553" cy="640080"/>
        </p:xfrm>
        <a:graphic>
          <a:graphicData uri="http://schemas.openxmlformats.org/drawingml/2006/table">
            <a:tbl>
              <a:tblPr/>
              <a:tblGrid>
                <a:gridCol w="1928553">
                  <a:extLst>
                    <a:ext uri="{9D8B030D-6E8A-4147-A177-3AD203B41FA5}">
                      <a16:colId xmlns:a16="http://schemas.microsoft.com/office/drawing/2014/main" val="330998401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Business Proposal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F8B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37942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929B414-557B-4500-89A9-1772E8112D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252517"/>
              </p:ext>
            </p:extLst>
          </p:nvPr>
        </p:nvGraphicFramePr>
        <p:xfrm>
          <a:off x="6095998" y="4080344"/>
          <a:ext cx="1928553" cy="640080"/>
        </p:xfrm>
        <a:graphic>
          <a:graphicData uri="http://schemas.openxmlformats.org/drawingml/2006/table">
            <a:tbl>
              <a:tblPr/>
              <a:tblGrid>
                <a:gridCol w="1928553">
                  <a:extLst>
                    <a:ext uri="{9D8B030D-6E8A-4147-A177-3AD203B41FA5}">
                      <a16:colId xmlns:a16="http://schemas.microsoft.com/office/drawing/2014/main" val="330998401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Blog Post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3F8B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37942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1347A40-6571-47CB-B995-45E3046914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318553"/>
              </p:ext>
            </p:extLst>
          </p:nvPr>
        </p:nvGraphicFramePr>
        <p:xfrm>
          <a:off x="4167447" y="4713917"/>
          <a:ext cx="1928553" cy="640080"/>
        </p:xfrm>
        <a:graphic>
          <a:graphicData uri="http://schemas.openxmlformats.org/drawingml/2006/table">
            <a:tbl>
              <a:tblPr/>
              <a:tblGrid>
                <a:gridCol w="1928553">
                  <a:extLst>
                    <a:ext uri="{9D8B030D-6E8A-4147-A177-3AD203B41FA5}">
                      <a16:colId xmlns:a16="http://schemas.microsoft.com/office/drawing/2014/main" val="330998401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Cover Letter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285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37942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EE3B252-2CDB-4F31-9B8F-394193920F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024585"/>
              </p:ext>
            </p:extLst>
          </p:nvPr>
        </p:nvGraphicFramePr>
        <p:xfrm>
          <a:off x="6095998" y="4712110"/>
          <a:ext cx="1928553" cy="640080"/>
        </p:xfrm>
        <a:graphic>
          <a:graphicData uri="http://schemas.openxmlformats.org/drawingml/2006/table">
            <a:tbl>
              <a:tblPr/>
              <a:tblGrid>
                <a:gridCol w="1928553">
                  <a:extLst>
                    <a:ext uri="{9D8B030D-6E8A-4147-A177-3AD203B41FA5}">
                      <a16:colId xmlns:a16="http://schemas.microsoft.com/office/drawing/2014/main" val="3309984015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Text Message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285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379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851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ow: Down 9">
            <a:extLst>
              <a:ext uri="{FF2B5EF4-FFF2-40B4-BE49-F238E27FC236}">
                <a16:creationId xmlns:a16="http://schemas.microsoft.com/office/drawing/2014/main" id="{5B8EB7FD-FDC2-4477-AE06-618E24D851ED}"/>
              </a:ext>
            </a:extLst>
          </p:cNvPr>
          <p:cNvSpPr/>
          <p:nvPr/>
        </p:nvSpPr>
        <p:spPr>
          <a:xfrm rot="10800000">
            <a:off x="5697210" y="2733705"/>
            <a:ext cx="797579" cy="1042764"/>
          </a:xfrm>
          <a:prstGeom prst="downArrow">
            <a:avLst/>
          </a:prstGeom>
          <a:solidFill>
            <a:srgbClr val="285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7D56F4-992C-4DF7-8E36-3C992EFDA47F}"/>
              </a:ext>
            </a:extLst>
          </p:cNvPr>
          <p:cNvGrpSpPr/>
          <p:nvPr/>
        </p:nvGrpSpPr>
        <p:grpSpPr>
          <a:xfrm>
            <a:off x="2505296" y="1386004"/>
            <a:ext cx="7181408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9922B8-1382-4540-9CCF-6C577C114F0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C4939D2-6D6C-4774-916A-A58678AD2CA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Formal Writing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8E36E58-BF68-4408-A8B8-682F8D692C7F}"/>
              </a:ext>
            </a:extLst>
          </p:cNvPr>
          <p:cNvGrpSpPr/>
          <p:nvPr/>
        </p:nvGrpSpPr>
        <p:grpSpPr>
          <a:xfrm>
            <a:off x="3032759" y="3621217"/>
            <a:ext cx="6126480" cy="1067579"/>
            <a:chOff x="703386" y="3640575"/>
            <a:chExt cx="8058154" cy="806935"/>
          </a:xfrm>
          <a:solidFill>
            <a:schemeClr val="bg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AAB68FA-4890-4F5F-B783-3C75FF57444F}"/>
                </a:ext>
              </a:extLst>
            </p:cNvPr>
            <p:cNvSpPr/>
            <p:nvPr/>
          </p:nvSpPr>
          <p:spPr>
            <a:xfrm>
              <a:off x="703386" y="3640575"/>
              <a:ext cx="8058154" cy="806935"/>
            </a:xfrm>
            <a:prstGeom prst="rect">
              <a:avLst/>
            </a:prstGeom>
            <a:grpFill/>
            <a:ln>
              <a:solidFill>
                <a:srgbClr val="285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12C1CBF-533A-40D2-9DAD-13C27C245B03}"/>
                </a:ext>
              </a:extLst>
            </p:cNvPr>
            <p:cNvSpPr txBox="1"/>
            <p:nvPr/>
          </p:nvSpPr>
          <p:spPr>
            <a:xfrm>
              <a:off x="828677" y="3757923"/>
              <a:ext cx="7807571" cy="53505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Avoids: </a:t>
              </a:r>
            </a:p>
            <a:p>
              <a:pPr algn="ctr"/>
              <a:r>
                <a:rPr lang="en-US" sz="2000" dirty="0"/>
                <a:t>contractions, slang, clichés, idioms, and text speak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2066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ow: Down 9">
            <a:extLst>
              <a:ext uri="{FF2B5EF4-FFF2-40B4-BE49-F238E27FC236}">
                <a16:creationId xmlns:a16="http://schemas.microsoft.com/office/drawing/2014/main" id="{5B8EB7FD-FDC2-4477-AE06-618E24D851ED}"/>
              </a:ext>
            </a:extLst>
          </p:cNvPr>
          <p:cNvSpPr/>
          <p:nvPr/>
        </p:nvSpPr>
        <p:spPr>
          <a:xfrm rot="10800000">
            <a:off x="5697210" y="2733705"/>
            <a:ext cx="797579" cy="1042764"/>
          </a:xfrm>
          <a:prstGeom prst="downArrow">
            <a:avLst/>
          </a:prstGeom>
          <a:solidFill>
            <a:srgbClr val="285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7D56F4-992C-4DF7-8E36-3C992EFDA47F}"/>
              </a:ext>
            </a:extLst>
          </p:cNvPr>
          <p:cNvGrpSpPr/>
          <p:nvPr/>
        </p:nvGrpSpPr>
        <p:grpSpPr>
          <a:xfrm>
            <a:off x="2505296" y="1386004"/>
            <a:ext cx="7181408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9922B8-1382-4540-9CCF-6C577C114F0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C4939D2-6D6C-4774-916A-A58678AD2CA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Informal Writing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8E36E58-BF68-4408-A8B8-682F8D692C7F}"/>
              </a:ext>
            </a:extLst>
          </p:cNvPr>
          <p:cNvGrpSpPr/>
          <p:nvPr/>
        </p:nvGrpSpPr>
        <p:grpSpPr>
          <a:xfrm>
            <a:off x="3032759" y="3621217"/>
            <a:ext cx="6126480" cy="1067579"/>
            <a:chOff x="703386" y="3640575"/>
            <a:chExt cx="8058154" cy="806935"/>
          </a:xfrm>
          <a:solidFill>
            <a:schemeClr val="bg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AAB68FA-4890-4F5F-B783-3C75FF57444F}"/>
                </a:ext>
              </a:extLst>
            </p:cNvPr>
            <p:cNvSpPr/>
            <p:nvPr/>
          </p:nvSpPr>
          <p:spPr>
            <a:xfrm>
              <a:off x="703386" y="3640575"/>
              <a:ext cx="8058154" cy="806935"/>
            </a:xfrm>
            <a:prstGeom prst="rect">
              <a:avLst/>
            </a:prstGeom>
            <a:grpFill/>
            <a:ln>
              <a:solidFill>
                <a:srgbClr val="285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12C1CBF-533A-40D2-9DAD-13C27C245B03}"/>
                </a:ext>
              </a:extLst>
            </p:cNvPr>
            <p:cNvSpPr txBox="1"/>
            <p:nvPr/>
          </p:nvSpPr>
          <p:spPr>
            <a:xfrm>
              <a:off x="828677" y="3757923"/>
              <a:ext cx="7807571" cy="53505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First-person pronouns: </a:t>
              </a:r>
            </a:p>
            <a:p>
              <a:pPr algn="ctr"/>
              <a:r>
                <a:rPr lang="en-US" sz="2000" i="1" dirty="0"/>
                <a:t>I </a:t>
              </a:r>
              <a:r>
                <a:rPr lang="en-US" sz="2000" dirty="0"/>
                <a:t>or </a:t>
              </a:r>
              <a:r>
                <a:rPr lang="en-US" sz="2000" i="1" dirty="0"/>
                <a:t>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2769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116E78D-FE97-4B01-9830-C63F82D008D3}"/>
              </a:ext>
            </a:extLst>
          </p:cNvPr>
          <p:cNvGrpSpPr/>
          <p:nvPr/>
        </p:nvGrpSpPr>
        <p:grpSpPr>
          <a:xfrm>
            <a:off x="2588030" y="1666928"/>
            <a:ext cx="3330632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7898245-2465-4840-AA14-59911C528FF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D4C0740-35AF-48A4-908C-5E583C18C765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Tone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2D3946E-9B01-448A-A85F-37291EE37B0C}"/>
              </a:ext>
            </a:extLst>
          </p:cNvPr>
          <p:cNvGrpSpPr/>
          <p:nvPr/>
        </p:nvGrpSpPr>
        <p:grpSpPr>
          <a:xfrm>
            <a:off x="2588030" y="2575090"/>
            <a:ext cx="3330632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AE45C51-7B27-4CF4-93A6-05F83AD4A39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673C06A-4E1E-438D-BE53-D6508B7C53B6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Complexity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C3E3520-86E4-4EE1-90FB-77CF06D3ED3E}"/>
              </a:ext>
            </a:extLst>
          </p:cNvPr>
          <p:cNvGrpSpPr/>
          <p:nvPr/>
        </p:nvGrpSpPr>
        <p:grpSpPr>
          <a:xfrm>
            <a:off x="2588030" y="3483252"/>
            <a:ext cx="3330632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8C37F1F-D8B8-404B-86DF-2CC6C4683E9E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9DAA439-1837-433F-A905-93E060B0DB2D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Formality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F5182FE-3E5B-4EB3-983F-E5B1A2ED9FE6}"/>
              </a:ext>
            </a:extLst>
          </p:cNvPr>
          <p:cNvGrpSpPr/>
          <p:nvPr/>
        </p:nvGrpSpPr>
        <p:grpSpPr>
          <a:xfrm>
            <a:off x="6273340" y="1651088"/>
            <a:ext cx="3330632" cy="2639096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7F85CF0-B9D5-47EC-B929-8EDCB9A5B8D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7A6C016-C56D-44CA-9D22-E1B7C0FE6B3C}"/>
                </a:ext>
              </a:extLst>
            </p:cNvPr>
            <p:cNvSpPr txBox="1"/>
            <p:nvPr/>
          </p:nvSpPr>
          <p:spPr>
            <a:xfrm>
              <a:off x="1556705" y="2004582"/>
              <a:ext cx="6030589" cy="29834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Eliminate awkwardness from writing</a:t>
              </a:r>
            </a:p>
          </p:txBody>
        </p:sp>
      </p:grpSp>
      <p:sp>
        <p:nvSpPr>
          <p:cNvPr id="5" name="Oval 4">
            <a:extLst>
              <a:ext uri="{FF2B5EF4-FFF2-40B4-BE49-F238E27FC236}">
                <a16:creationId xmlns:a16="http://schemas.microsoft.com/office/drawing/2014/main" id="{DC3B9DB9-6CC2-446F-9AC9-9C7D00E91912}"/>
              </a:ext>
            </a:extLst>
          </p:cNvPr>
          <p:cNvSpPr/>
          <p:nvPr/>
        </p:nvSpPr>
        <p:spPr>
          <a:xfrm>
            <a:off x="5752444" y="1710626"/>
            <a:ext cx="677616" cy="729753"/>
          </a:xfrm>
          <a:prstGeom prst="ellipse">
            <a:avLst/>
          </a:prstGeom>
          <a:solidFill>
            <a:srgbClr val="3F8B8D"/>
          </a:solidFill>
          <a:ln w="76200">
            <a:solidFill>
              <a:srgbClr val="285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E48C0FA-2EC8-4355-9DAF-9C54D1D94AD5}"/>
              </a:ext>
            </a:extLst>
          </p:cNvPr>
          <p:cNvSpPr/>
          <p:nvPr/>
        </p:nvSpPr>
        <p:spPr>
          <a:xfrm>
            <a:off x="5757192" y="2606405"/>
            <a:ext cx="677616" cy="729753"/>
          </a:xfrm>
          <a:prstGeom prst="ellipse">
            <a:avLst/>
          </a:prstGeom>
          <a:solidFill>
            <a:srgbClr val="3F8B8D"/>
          </a:solidFill>
          <a:ln w="76200">
            <a:solidFill>
              <a:srgbClr val="285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6FD72F0-F975-4660-814A-60961EA9143E}"/>
              </a:ext>
            </a:extLst>
          </p:cNvPr>
          <p:cNvSpPr/>
          <p:nvPr/>
        </p:nvSpPr>
        <p:spPr>
          <a:xfrm>
            <a:off x="5757192" y="3521842"/>
            <a:ext cx="677616" cy="729753"/>
          </a:xfrm>
          <a:prstGeom prst="ellipse">
            <a:avLst/>
          </a:prstGeom>
          <a:solidFill>
            <a:srgbClr val="3F8B8D"/>
          </a:solidFill>
          <a:ln w="76200">
            <a:solidFill>
              <a:srgbClr val="285C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79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Reasons for Awkward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65569059"/>
              </p:ext>
            </p:extLst>
          </p:nvPr>
        </p:nvGraphicFramePr>
        <p:xfrm>
          <a:off x="2032000" y="12524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7227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7D56F4-992C-4DF7-8E36-3C992EFDA47F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9922B8-1382-4540-9CCF-6C577C114F0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C4939D2-6D6C-4774-916A-A58678AD2CA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Communicates a positive, negative, or neutral attitude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7D56F4-992C-4DF7-8E36-3C992EFDA47F}"/>
              </a:ext>
            </a:extLst>
          </p:cNvPr>
          <p:cNvGrpSpPr/>
          <p:nvPr/>
        </p:nvGrpSpPr>
        <p:grpSpPr>
          <a:xfrm>
            <a:off x="3934604" y="1383374"/>
            <a:ext cx="4322792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9922B8-1382-4540-9CCF-6C577C114F0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C4939D2-6D6C-4774-916A-A58678AD2CA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Inconsistent Tone</a:t>
              </a:r>
            </a:p>
          </p:txBody>
        </p:sp>
      </p:grpSp>
      <p:sp>
        <p:nvSpPr>
          <p:cNvPr id="10" name="Arrow: Down 9">
            <a:extLst>
              <a:ext uri="{FF2B5EF4-FFF2-40B4-BE49-F238E27FC236}">
                <a16:creationId xmlns:a16="http://schemas.microsoft.com/office/drawing/2014/main" id="{5B8EB7FD-FDC2-4477-AE06-618E24D851ED}"/>
              </a:ext>
            </a:extLst>
          </p:cNvPr>
          <p:cNvSpPr/>
          <p:nvPr/>
        </p:nvSpPr>
        <p:spPr>
          <a:xfrm>
            <a:off x="5678343" y="2058528"/>
            <a:ext cx="797579" cy="1042764"/>
          </a:xfrm>
          <a:prstGeom prst="down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8E36E58-BF68-4408-A8B8-682F8D692C7F}"/>
              </a:ext>
            </a:extLst>
          </p:cNvPr>
          <p:cNvGrpSpPr/>
          <p:nvPr/>
        </p:nvGrpSpPr>
        <p:grpSpPr>
          <a:xfrm>
            <a:off x="4351653" y="3429000"/>
            <a:ext cx="3450958" cy="1067579"/>
            <a:chOff x="703386" y="3640575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AAB68FA-4890-4F5F-B783-3C75FF57444F}"/>
                </a:ext>
              </a:extLst>
            </p:cNvPr>
            <p:cNvSpPr/>
            <p:nvPr/>
          </p:nvSpPr>
          <p:spPr>
            <a:xfrm>
              <a:off x="703386" y="3640575"/>
              <a:ext cx="8058154" cy="806935"/>
            </a:xfrm>
            <a:prstGeom prst="rect">
              <a:avLst/>
            </a:prstGeom>
            <a:solidFill>
              <a:srgbClr val="3F8B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12C1CBF-533A-40D2-9DAD-13C27C245B03}"/>
                </a:ext>
              </a:extLst>
            </p:cNvPr>
            <p:cNvSpPr txBox="1"/>
            <p:nvPr/>
          </p:nvSpPr>
          <p:spPr>
            <a:xfrm>
              <a:off x="828677" y="3892830"/>
              <a:ext cx="7807571" cy="302425"/>
            </a:xfrm>
            <a:prstGeom prst="rect">
              <a:avLst/>
            </a:prstGeom>
            <a:solidFill>
              <a:srgbClr val="3F8B8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Awkward Writing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034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Steps to Identity Awkward 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426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Read the text out loud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426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Decide on the overall tone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426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Identify sentences that don</a:t>
              </a:r>
              <a:r>
                <a:rPr lang="mr-IN" sz="2000" dirty="0">
                  <a:solidFill>
                    <a:schemeClr val="bg1"/>
                  </a:solidFill>
                </a:rPr>
                <a:t>’</a:t>
              </a:r>
              <a:r>
                <a:rPr lang="en-US" sz="2000" dirty="0">
                  <a:solidFill>
                    <a:schemeClr val="bg1"/>
                  </a:solidFill>
                </a:rPr>
                <a:t>t fit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426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Look for extra words or details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Complexity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7D56F4-992C-4DF7-8E36-3C992EFDA47F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9922B8-1382-4540-9CCF-6C577C114F0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C4939D2-6D6C-4774-916A-A58678AD2CA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Writing with more complicated or technical terms than another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194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Complexity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7D56F4-992C-4DF7-8E36-3C992EFDA47F}"/>
              </a:ext>
            </a:extLst>
          </p:cNvPr>
          <p:cNvGrpSpPr/>
          <p:nvPr/>
        </p:nvGrpSpPr>
        <p:grpSpPr>
          <a:xfrm>
            <a:off x="2505296" y="1386004"/>
            <a:ext cx="7181408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9922B8-1382-4540-9CCF-6C577C114F0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C4939D2-6D6C-4774-916A-A58678AD2CA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Complicated Sentences</a:t>
              </a:r>
            </a:p>
          </p:txBody>
        </p:sp>
      </p:grpSp>
      <p:sp>
        <p:nvSpPr>
          <p:cNvPr id="10" name="Arrow: Down 9">
            <a:extLst>
              <a:ext uri="{FF2B5EF4-FFF2-40B4-BE49-F238E27FC236}">
                <a16:creationId xmlns:a16="http://schemas.microsoft.com/office/drawing/2014/main" id="{5B8EB7FD-FDC2-4477-AE06-618E24D851ED}"/>
              </a:ext>
            </a:extLst>
          </p:cNvPr>
          <p:cNvSpPr/>
          <p:nvPr/>
        </p:nvSpPr>
        <p:spPr>
          <a:xfrm rot="10800000">
            <a:off x="5697210" y="2733705"/>
            <a:ext cx="797579" cy="1042764"/>
          </a:xfrm>
          <a:prstGeom prst="downArrow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8E36E58-BF68-4408-A8B8-682F8D692C7F}"/>
              </a:ext>
            </a:extLst>
          </p:cNvPr>
          <p:cNvGrpSpPr/>
          <p:nvPr/>
        </p:nvGrpSpPr>
        <p:grpSpPr>
          <a:xfrm>
            <a:off x="4932482" y="3630733"/>
            <a:ext cx="2327036" cy="1067579"/>
            <a:chOff x="703386" y="3640575"/>
            <a:chExt cx="8058154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AAB68FA-4890-4F5F-B783-3C75FF57444F}"/>
                </a:ext>
              </a:extLst>
            </p:cNvPr>
            <p:cNvSpPr/>
            <p:nvPr/>
          </p:nvSpPr>
          <p:spPr>
            <a:xfrm>
              <a:off x="703386" y="3640575"/>
              <a:ext cx="8058154" cy="806935"/>
            </a:xfrm>
            <a:prstGeom prst="rect">
              <a:avLst/>
            </a:prstGeom>
            <a:solidFill>
              <a:srgbClr val="3F8B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12C1CBF-533A-40D2-9DAD-13C27C245B03}"/>
                </a:ext>
              </a:extLst>
            </p:cNvPr>
            <p:cNvSpPr txBox="1"/>
            <p:nvPr/>
          </p:nvSpPr>
          <p:spPr>
            <a:xfrm>
              <a:off x="828677" y="3892830"/>
              <a:ext cx="7807571" cy="302425"/>
            </a:xfrm>
            <a:prstGeom prst="rect">
              <a:avLst/>
            </a:prstGeom>
            <a:solidFill>
              <a:srgbClr val="3F8B8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Dependent Clauses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7B7D23A-2AE1-4E55-B18E-980444B31614}"/>
              </a:ext>
            </a:extLst>
          </p:cNvPr>
          <p:cNvGrpSpPr/>
          <p:nvPr/>
        </p:nvGrpSpPr>
        <p:grpSpPr>
          <a:xfrm>
            <a:off x="2505296" y="3630733"/>
            <a:ext cx="2327036" cy="1067579"/>
            <a:chOff x="703386" y="3640575"/>
            <a:chExt cx="8058154" cy="806935"/>
          </a:xfrm>
          <a:solidFill>
            <a:srgbClr val="C7D4CB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40F9343-CE72-4BFF-96C6-60EDB1088FC1}"/>
                </a:ext>
              </a:extLst>
            </p:cNvPr>
            <p:cNvSpPr/>
            <p:nvPr/>
          </p:nvSpPr>
          <p:spPr>
            <a:xfrm>
              <a:off x="703386" y="3640575"/>
              <a:ext cx="8058154" cy="806935"/>
            </a:xfrm>
            <a:prstGeom prst="rect">
              <a:avLst/>
            </a:prstGeom>
            <a:solidFill>
              <a:srgbClr val="3F8B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ED9B3BF-8590-4EAE-A02D-C17D797D2240}"/>
                </a:ext>
              </a:extLst>
            </p:cNvPr>
            <p:cNvSpPr txBox="1"/>
            <p:nvPr/>
          </p:nvSpPr>
          <p:spPr>
            <a:xfrm>
              <a:off x="828672" y="3764055"/>
              <a:ext cx="7807572" cy="535059"/>
            </a:xfrm>
            <a:prstGeom prst="rect">
              <a:avLst/>
            </a:prstGeom>
            <a:solidFill>
              <a:srgbClr val="3F8B8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Prepositional Phrases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E553920-67B3-44E8-8A95-2CC279D70B7F}"/>
              </a:ext>
            </a:extLst>
          </p:cNvPr>
          <p:cNvGrpSpPr/>
          <p:nvPr/>
        </p:nvGrpSpPr>
        <p:grpSpPr>
          <a:xfrm>
            <a:off x="7359668" y="3630732"/>
            <a:ext cx="2327036" cy="1067579"/>
            <a:chOff x="703386" y="3640575"/>
            <a:chExt cx="8058154" cy="806935"/>
          </a:xfrm>
          <a:solidFill>
            <a:srgbClr val="C7D4CB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86D7E86-E296-4BEF-8AED-577B21EAA0C2}"/>
                </a:ext>
              </a:extLst>
            </p:cNvPr>
            <p:cNvSpPr/>
            <p:nvPr/>
          </p:nvSpPr>
          <p:spPr>
            <a:xfrm>
              <a:off x="703386" y="3640575"/>
              <a:ext cx="8058154" cy="806935"/>
            </a:xfrm>
            <a:prstGeom prst="rect">
              <a:avLst/>
            </a:prstGeom>
            <a:solidFill>
              <a:srgbClr val="3F8B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BF707A8-37E8-4227-92EA-E3E2D44A21C7}"/>
                </a:ext>
              </a:extLst>
            </p:cNvPr>
            <p:cNvSpPr txBox="1"/>
            <p:nvPr/>
          </p:nvSpPr>
          <p:spPr>
            <a:xfrm>
              <a:off x="828678" y="3892830"/>
              <a:ext cx="7807572" cy="302425"/>
            </a:xfrm>
            <a:prstGeom prst="rect">
              <a:avLst/>
            </a:prstGeom>
            <a:solidFill>
              <a:srgbClr val="3F8B8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Formality</a:t>
              </a:r>
            </a:p>
          </p:txBody>
        </p:sp>
      </p:grpSp>
      <p:sp>
        <p:nvSpPr>
          <p:cNvPr id="5" name="Arrow: Down 4">
            <a:extLst>
              <a:ext uri="{FF2B5EF4-FFF2-40B4-BE49-F238E27FC236}">
                <a16:creationId xmlns:a16="http://schemas.microsoft.com/office/drawing/2014/main" id="{B72DAFA6-1303-4D6A-A2DE-962B07D900A3}"/>
              </a:ext>
            </a:extLst>
          </p:cNvPr>
          <p:cNvSpPr/>
          <p:nvPr/>
        </p:nvSpPr>
        <p:spPr>
          <a:xfrm rot="10800000">
            <a:off x="3273746" y="2729001"/>
            <a:ext cx="797579" cy="1042764"/>
          </a:xfrm>
          <a:prstGeom prst="downArrow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586ED4E-775F-4EBA-BE82-645992F8672B}"/>
              </a:ext>
            </a:extLst>
          </p:cNvPr>
          <p:cNvSpPr/>
          <p:nvPr/>
        </p:nvSpPr>
        <p:spPr>
          <a:xfrm rot="10800000">
            <a:off x="8124395" y="2729001"/>
            <a:ext cx="797579" cy="1042764"/>
          </a:xfrm>
          <a:prstGeom prst="downArrow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309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Prepositional 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7D56F4-992C-4DF7-8E36-3C992EFDA47F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9922B8-1382-4540-9CCF-6C577C114F0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C4939D2-6D6C-4774-916A-A58678AD2CA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Group of words that start with prepositions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3436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F19A229-E688-4322-9120-6FDC8ACD068B}"/>
              </a:ext>
            </a:extLst>
          </p:cNvPr>
          <p:cNvSpPr/>
          <p:nvPr/>
        </p:nvSpPr>
        <p:spPr>
          <a:xfrm>
            <a:off x="3865524" y="4507837"/>
            <a:ext cx="1458992" cy="437515"/>
          </a:xfrm>
          <a:prstGeom prst="roundRect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50E7C27-DA9D-4C9C-944A-4D0EA3B1B822}"/>
              </a:ext>
            </a:extLst>
          </p:cNvPr>
          <p:cNvSpPr/>
          <p:nvPr/>
        </p:nvSpPr>
        <p:spPr>
          <a:xfrm>
            <a:off x="2306779" y="4507837"/>
            <a:ext cx="1523576" cy="437515"/>
          </a:xfrm>
          <a:prstGeom prst="roundRect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Prepositional 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77D56F4-992C-4DF7-8E36-3C992EFDA47F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9922B8-1382-4540-9CCF-6C577C114F0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C4939D2-6D6C-4774-916A-A58678AD2CAC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Group of words that start with prepositions</a:t>
              </a:r>
            </a:p>
          </p:txBody>
        </p: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63AB4B7-654A-4E85-825F-50ACB856F661}"/>
              </a:ext>
            </a:extLst>
          </p:cNvPr>
          <p:cNvSpPr/>
          <p:nvPr/>
        </p:nvSpPr>
        <p:spPr>
          <a:xfrm>
            <a:off x="2157044" y="3519343"/>
            <a:ext cx="2257014" cy="437515"/>
          </a:xfrm>
          <a:prstGeom prst="roundRect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256CA46-C9B6-41B7-9A14-AE34EBF876CC}"/>
              </a:ext>
            </a:extLst>
          </p:cNvPr>
          <p:cNvSpPr/>
          <p:nvPr/>
        </p:nvSpPr>
        <p:spPr>
          <a:xfrm>
            <a:off x="4449227" y="3519342"/>
            <a:ext cx="2257014" cy="437515"/>
          </a:xfrm>
          <a:prstGeom prst="roundRect">
            <a:avLst/>
          </a:prstGeom>
          <a:solidFill>
            <a:srgbClr val="3F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8A999E-1B51-458B-BEE2-8B3BE630E586}"/>
              </a:ext>
            </a:extLst>
          </p:cNvPr>
          <p:cNvSpPr txBox="1"/>
          <p:nvPr/>
        </p:nvSpPr>
        <p:spPr>
          <a:xfrm>
            <a:off x="2192213" y="3248284"/>
            <a:ext cx="7807571" cy="169706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  <a:spcAft>
                <a:spcPts val="1800"/>
              </a:spcAft>
            </a:pPr>
            <a:r>
              <a:rPr lang="en-US" sz="2400" b="1" dirty="0">
                <a:solidFill>
                  <a:schemeClr val="bg1"/>
                </a:solidFill>
              </a:rPr>
              <a:t>In</a:t>
            </a:r>
            <a:r>
              <a:rPr lang="en-US" sz="2400" dirty="0">
                <a:solidFill>
                  <a:schemeClr val="bg1"/>
                </a:solidFill>
              </a:rPr>
              <a:t> the bathroom,</a:t>
            </a:r>
            <a:r>
              <a:rPr lang="en-US" sz="2400" dirty="0">
                <a:solidFill>
                  <a:srgbClr val="323542"/>
                </a:solidFill>
              </a:rPr>
              <a:t>   </a:t>
            </a:r>
            <a:r>
              <a:rPr lang="en-US" sz="2400" b="1" dirty="0">
                <a:solidFill>
                  <a:schemeClr val="bg1"/>
                </a:solidFill>
              </a:rPr>
              <a:t>next to </a:t>
            </a:r>
            <a:r>
              <a:rPr lang="en-US" sz="2400" dirty="0">
                <a:solidFill>
                  <a:schemeClr val="bg1"/>
                </a:solidFill>
              </a:rPr>
              <a:t>the sink,  </a:t>
            </a:r>
            <a:r>
              <a:rPr lang="en-US" sz="2400" dirty="0">
                <a:solidFill>
                  <a:srgbClr val="323542"/>
                </a:solidFill>
              </a:rPr>
              <a:t>my rubber ducky sits </a:t>
            </a:r>
          </a:p>
          <a:p>
            <a:pPr>
              <a:lnSpc>
                <a:spcPct val="200000"/>
              </a:lnSpc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on the side   of the tub.</a:t>
            </a:r>
          </a:p>
        </p:txBody>
      </p:sp>
    </p:spTree>
    <p:extLst>
      <p:ext uri="{BB962C8B-B14F-4D97-AF65-F5344CB8AC3E}">
        <p14:creationId xmlns:p14="http://schemas.microsoft.com/office/powerpoint/2010/main" val="1225478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300</Words>
  <Application>Microsoft Office PowerPoint</Application>
  <PresentationFormat>Widescreen</PresentationFormat>
  <Paragraphs>92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64</cp:revision>
  <dcterms:created xsi:type="dcterms:W3CDTF">2017-06-16T13:06:21Z</dcterms:created>
  <dcterms:modified xsi:type="dcterms:W3CDTF">2020-08-20T16:57:05Z</dcterms:modified>
</cp:coreProperties>
</file>